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5" r:id="rId3"/>
    <p:sldId id="272" r:id="rId4"/>
    <p:sldId id="257" r:id="rId5"/>
    <p:sldId id="258" r:id="rId6"/>
    <p:sldId id="273" r:id="rId7"/>
    <p:sldId id="261" r:id="rId8"/>
    <p:sldId id="260" r:id="rId9"/>
    <p:sldId id="262" r:id="rId10"/>
    <p:sldId id="270" r:id="rId11"/>
    <p:sldId id="277" r:id="rId12"/>
    <p:sldId id="278" r:id="rId13"/>
    <p:sldId id="279" r:id="rId14"/>
    <p:sldId id="271" r:id="rId15"/>
    <p:sldId id="263" r:id="rId16"/>
    <p:sldId id="268" r:id="rId17"/>
    <p:sldId id="264" r:id="rId18"/>
    <p:sldId id="265" r:id="rId19"/>
    <p:sldId id="274" r:id="rId20"/>
    <p:sldId id="266" r:id="rId21"/>
    <p:sldId id="267" r:id="rId22"/>
    <p:sldId id="276" r:id="rId23"/>
  </p:sldIdLst>
  <p:sldSz cx="9144000" cy="6858000" type="screen4x3"/>
  <p:notesSz cx="6794500" cy="99314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4A01FE9C-E855-41D8-8B8B-632C14D0D382}">
          <p14:sldIdLst>
            <p14:sldId id="256"/>
            <p14:sldId id="275"/>
            <p14:sldId id="272"/>
            <p14:sldId id="257"/>
            <p14:sldId id="258"/>
            <p14:sldId id="273"/>
            <p14:sldId id="261"/>
            <p14:sldId id="260"/>
            <p14:sldId id="262"/>
            <p14:sldId id="270"/>
            <p14:sldId id="277"/>
            <p14:sldId id="278"/>
            <p14:sldId id="279"/>
            <p14:sldId id="271"/>
            <p14:sldId id="263"/>
            <p14:sldId id="268"/>
            <p14:sldId id="264"/>
            <p14:sldId id="265"/>
            <p14:sldId id="274"/>
            <p14:sldId id="266"/>
            <p14:sldId id="267"/>
            <p14:sldId id="276"/>
          </p14:sldIdLst>
        </p14:section>
        <p14:section name="Névtelen szakasz" id="{63E6F116-42B0-4A6B-BDA3-5878930B334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98F7B5-6085-4E8B-ABD3-1FB0A4031389}" type="datetimeFigureOut">
              <a:rPr lang="hu-HU"/>
              <a:pPr>
                <a:defRPr/>
              </a:pPr>
              <a:t>2017.10.04.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DCE4E6-5532-4241-A476-728CED3CDF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351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43F1FA-9958-4CB2-A3C5-4E94565E1D3F}" type="datetimeFigureOut">
              <a:rPr lang="hu-HU"/>
              <a:pPr>
                <a:defRPr/>
              </a:pPr>
              <a:t>2017.10.04.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E8C734-9986-41F2-AE0C-22AE60BB2C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375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6387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02CF6C-0417-4540-9B2D-081603FD3A14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E8C734-9986-41F2-AE0C-22AE60BB2CDC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479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8EAB-8594-45A5-A3D2-DDD7F4048303}" type="datetimeFigureOut">
              <a:rPr lang="hu-HU"/>
              <a:pPr>
                <a:defRPr/>
              </a:pPr>
              <a:t>2017.10.04.</a:t>
            </a:fld>
            <a:endParaRPr lang="hu-H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20A1F-23A5-418F-817F-C9EE270D4E2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8FD89-C727-4D90-BFA3-14D925AA47F9}" type="datetimeFigureOut">
              <a:rPr lang="hu-HU"/>
              <a:pPr>
                <a:defRPr/>
              </a:pPr>
              <a:t>2017.10.04.</a:t>
            </a:fld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5A3E2-AC84-4993-859C-92154A04BA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F2C08-348B-4099-8A81-8773AB9564D3}" type="datetimeFigureOut">
              <a:rPr lang="hu-HU"/>
              <a:pPr>
                <a:defRPr/>
              </a:pPr>
              <a:t>2017.10.04.</a:t>
            </a:fld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4640B-976F-4003-B1EB-DBD9A53FD0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F73F-8668-423D-A9A2-FE185EF1B6E3}" type="datetimeFigureOut">
              <a:rPr lang="hu-HU"/>
              <a:pPr>
                <a:defRPr/>
              </a:pPr>
              <a:t>2017.10.04.</a:t>
            </a:fld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3BDE8-BC0A-4349-B33C-3BAF15DDDC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C4FEA-AEB4-48D5-BB44-14CFA7166EC3}" type="datetimeFigureOut">
              <a:rPr lang="hu-HU"/>
              <a:pPr>
                <a:defRPr/>
              </a:pPr>
              <a:t>2017.10.04.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54E8-99C1-47A7-BA17-BD33489FC34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85673-6966-4D29-8BE2-8F7E5EF69601}" type="datetimeFigureOut">
              <a:rPr lang="hu-HU"/>
              <a:pPr>
                <a:defRPr/>
              </a:pPr>
              <a:t>2017.10.04.</a:t>
            </a:fld>
            <a:endParaRPr lang="hu-H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310E-8A75-46D0-B2D7-1134487160B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D2FB8-7761-4D5B-BEA5-EB049475701D}" type="datetimeFigureOut">
              <a:rPr lang="hu-HU"/>
              <a:pPr>
                <a:defRPr/>
              </a:pPr>
              <a:t>2017.10.04.</a:t>
            </a:fld>
            <a:endParaRPr lang="hu-H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63EA-5A24-4A12-9C23-E41367A44DB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C919A-B2CD-468B-AA8F-A06964F3228F}" type="datetimeFigureOut">
              <a:rPr lang="hu-HU"/>
              <a:pPr>
                <a:defRPr/>
              </a:pPr>
              <a:t>2017.10.04.</a:t>
            </a:fld>
            <a:endParaRPr lang="hu-H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05F4-7CD8-47FB-97A5-1F2C94A306B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A963E-47EB-4070-9A13-B17409E15511}" type="datetimeFigureOut">
              <a:rPr lang="hu-HU"/>
              <a:pPr>
                <a:defRPr/>
              </a:pPr>
              <a:t>2017.10.04.</a:t>
            </a:fld>
            <a:endParaRPr lang="hu-H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836B4-4D49-4BFB-9DEE-AC7A3228BCD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F566C-F2FF-40D5-B4C6-0B8570376E5B}" type="datetimeFigureOut">
              <a:rPr lang="hu-HU"/>
              <a:pPr>
                <a:defRPr/>
              </a:pPr>
              <a:t>2017.10.04.</a:t>
            </a:fld>
            <a:endParaRPr lang="hu-H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9DBC6-D8F1-489B-9622-970BC408E6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2E719-2D2D-4F72-B6C8-772686DA1BCE}" type="datetimeFigureOut">
              <a:rPr lang="hu-HU"/>
              <a:pPr>
                <a:defRPr/>
              </a:pPr>
              <a:t>2017.10.04.</a:t>
            </a:fld>
            <a:endParaRPr lang="hu-H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013E6-DA29-4211-A78E-A585E6FAB4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176E25-875C-49AC-9BAD-337CC40CB13F}" type="datetimeFigureOut">
              <a:rPr lang="hu-HU"/>
              <a:pPr>
                <a:defRPr/>
              </a:pPr>
              <a:t>2017.10.04.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1B64BA-6DB7-4370-AF40-7AA057B884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33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4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851648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dirty="0" smtClean="0"/>
              <a:t>Minőség a közművelődésben</a:t>
            </a:r>
            <a:endParaRPr lang="hu-HU" dirty="0"/>
          </a:p>
        </p:txBody>
      </p:sp>
      <p:sp>
        <p:nvSpPr>
          <p:cNvPr id="15362" name="Alcím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 eaLnBrk="1" hangingPunct="1">
              <a:defRPr/>
            </a:pPr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Minőségbiztosítás a baranyai közművelődésben</a:t>
            </a:r>
          </a:p>
          <a:p>
            <a:pPr marR="0" algn="ctr" eaLnBrk="1" hangingPunct="1">
              <a:defRPr/>
            </a:pPr>
            <a:endParaRPr lang="hu-HU" dirty="0" smtClean="0"/>
          </a:p>
          <a:p>
            <a:pPr marR="0" algn="ctr" eaLnBrk="1" hangingPunct="1">
              <a:defRPr/>
            </a:pPr>
            <a:r>
              <a:rPr lang="hu-H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„A minőség azt jelenti, hogy akkor is jól csinálsz valamit, amikor nem látják.” (Henry Ford)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b="1" dirty="0"/>
              <a:t>A pályázat tartalmi, formai </a:t>
            </a:r>
            <a:r>
              <a:rPr lang="hu-HU" b="1" dirty="0" smtClean="0"/>
              <a:t>követelményei (2.):</a:t>
            </a:r>
            <a:endParaRPr lang="hu-HU" dirty="0"/>
          </a:p>
        </p:txBody>
      </p:sp>
      <p:sp>
        <p:nvSpPr>
          <p:cNvPr id="24578" name="Tartalom helye 2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3870325"/>
          </a:xfrm>
        </p:spPr>
        <p:txBody>
          <a:bodyPr/>
          <a:lstStyle/>
          <a:p>
            <a:pPr eaLnBrk="1" hangingPunct="1"/>
            <a:r>
              <a:rPr lang="hu-HU" dirty="0" smtClean="0"/>
              <a:t>Tevékenységi formák (8db)</a:t>
            </a:r>
          </a:p>
          <a:p>
            <a:pPr lvl="1" eaLnBrk="1" hangingPunct="1"/>
            <a:r>
              <a:rPr lang="hu-HU" dirty="0" smtClean="0"/>
              <a:t>Alapkövetelmények </a:t>
            </a:r>
          </a:p>
          <a:p>
            <a:pPr lvl="2" eaLnBrk="1" hangingPunct="1"/>
            <a:r>
              <a:rPr lang="hu-HU" dirty="0" smtClean="0"/>
              <a:t>személyi,feltételek, </a:t>
            </a:r>
          </a:p>
          <a:p>
            <a:pPr lvl="2" eaLnBrk="1" hangingPunct="1"/>
            <a:r>
              <a:rPr lang="hu-HU" dirty="0" smtClean="0"/>
              <a:t>tárgyi feltételek, 					</a:t>
            </a:r>
          </a:p>
          <a:p>
            <a:pPr lvl="2" eaLnBrk="1" hangingPunct="1"/>
            <a:r>
              <a:rPr lang="hu-HU" dirty="0" smtClean="0"/>
              <a:t>dokumentáció</a:t>
            </a:r>
          </a:p>
          <a:p>
            <a:pPr lvl="1" eaLnBrk="1" hangingPunct="1"/>
            <a:r>
              <a:rPr lang="hu-HU" dirty="0" smtClean="0"/>
              <a:t>Értékelőlap</a:t>
            </a:r>
          </a:p>
          <a:p>
            <a:pPr lvl="2" eaLnBrk="1" hangingPunct="1"/>
            <a:r>
              <a:rPr lang="hu-HU" dirty="0" smtClean="0"/>
              <a:t>partnerközpontúság</a:t>
            </a:r>
          </a:p>
          <a:p>
            <a:pPr lvl="2" eaLnBrk="1" hangingPunct="1"/>
            <a:r>
              <a:rPr lang="hu-HU" dirty="0" smtClean="0"/>
              <a:t>tanulás, benchmarking</a:t>
            </a:r>
          </a:p>
          <a:p>
            <a:pPr lvl="2" eaLnBrk="1" hangingPunct="1"/>
            <a:r>
              <a:rPr lang="hu-HU" dirty="0" smtClean="0"/>
              <a:t>folyamatos fejlesztés</a:t>
            </a:r>
          </a:p>
          <a:p>
            <a:pPr eaLnBrk="1" hangingPunct="1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Partnerközpontúság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437"/>
          </a:xfrm>
        </p:spPr>
        <p:txBody>
          <a:bodyPr/>
          <a:lstStyle/>
          <a:p>
            <a:r>
              <a:rPr lang="hu-HU" dirty="0"/>
              <a:t>1.1. partnerei körét azonosítja.</a:t>
            </a:r>
          </a:p>
          <a:p>
            <a:r>
              <a:rPr lang="hu-HU" dirty="0"/>
              <a:t>1.2. a partnereivel tartandó kapcsolatok rendjét kialakítja.</a:t>
            </a:r>
          </a:p>
          <a:p>
            <a:r>
              <a:rPr lang="hu-HU" dirty="0"/>
              <a:t>1.3. partnereit tájékoztatja a tevékenységi formával kapcsolatos tudnivalókról.</a:t>
            </a:r>
          </a:p>
          <a:p>
            <a:r>
              <a:rPr lang="hu-HU" dirty="0"/>
              <a:t>1.4. a partneri igényeket megismerő adatgyűjtést végez.</a:t>
            </a:r>
          </a:p>
          <a:p>
            <a:r>
              <a:rPr lang="hu-HU" dirty="0"/>
              <a:t>1.5. a partneri vélemények és elégedettség megismerését célzó adatgyűjtést végez.</a:t>
            </a:r>
          </a:p>
          <a:p>
            <a:r>
              <a:rPr lang="hu-HU" dirty="0"/>
              <a:t>1.6. a partnerek igényeire reagál (javító, fejlesztő intézkedést tesz, törekszik partnerei látens igényeinek a kielégítésére is).</a:t>
            </a:r>
          </a:p>
        </p:txBody>
      </p:sp>
    </p:spTree>
    <p:extLst>
      <p:ext uri="{BB962C8B-B14F-4D97-AF65-F5344CB8AC3E}">
        <p14:creationId xmlns:p14="http://schemas.microsoft.com/office/powerpoint/2010/main" val="485385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2055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Tanulás, benchmarking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389437"/>
          </a:xfrm>
        </p:spPr>
        <p:txBody>
          <a:bodyPr/>
          <a:lstStyle/>
          <a:p>
            <a:r>
              <a:rPr lang="hu-HU" dirty="0"/>
              <a:t>2.1. bemutatja, publikálja, illetve más módon továbbadja bevált módszereit, jó gyakorlatát, eredményeit.</a:t>
            </a:r>
          </a:p>
          <a:p>
            <a:r>
              <a:rPr lang="hu-HU" dirty="0"/>
              <a:t>2.2. információkat gyűjt a tevékenységi formával kapcsolatos tapasztalatokról, legjobb gyakorlatokról, innovációkról, és adaptálja azokat a tevékenység hatékonyabb és eredményesebb végzéséhez.</a:t>
            </a:r>
          </a:p>
          <a:p>
            <a:r>
              <a:rPr lang="hu-HU" dirty="0"/>
              <a:t>2.3. más, hasonló adottságú intézmények tevékenységével és eredményeivel való összehasonlítással is értékeli a tevékenységi formát.</a:t>
            </a:r>
          </a:p>
          <a:p>
            <a:r>
              <a:rPr lang="hu-HU" dirty="0"/>
              <a:t>2.4. részt vesz szervezeti együttműködésre épülő projektekben és/vagy az egymástól való tanulást (is) segítő hálózatszerű együttműködésben.</a:t>
            </a:r>
          </a:p>
        </p:txBody>
      </p:sp>
    </p:spTree>
    <p:extLst>
      <p:ext uri="{BB962C8B-B14F-4D97-AF65-F5344CB8AC3E}">
        <p14:creationId xmlns:p14="http://schemas.microsoft.com/office/powerpoint/2010/main" val="1126424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Folyamatos fejlesztés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437"/>
          </a:xfrm>
        </p:spPr>
        <p:txBody>
          <a:bodyPr/>
          <a:lstStyle/>
          <a:p>
            <a:r>
              <a:rPr lang="hu-HU" dirty="0"/>
              <a:t>3.1. a tevékenységi formát az intézményi stratégia alapján tervezi, szervezi.</a:t>
            </a:r>
          </a:p>
          <a:p>
            <a:r>
              <a:rPr lang="hu-HU" dirty="0"/>
              <a:t>3.2. a tevékenységi forma folyamatát megtervezi, illetve szabályozza, melynek része a tevékenység elindítása előtt végzett helyzetfelmérés.</a:t>
            </a:r>
          </a:p>
          <a:p>
            <a:r>
              <a:rPr lang="hu-HU" dirty="0"/>
              <a:t>3.3. meghatározza a tevékenységi formával elérni kívánt célokat és elvárt eredményeket, ezek teljesülését indikátorok, mutatók alapján méri.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7291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288" y="1052513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b="1" dirty="0"/>
              <a:t>A pályázat tartalmi, formai követelményei </a:t>
            </a:r>
            <a:r>
              <a:rPr lang="hu-HU" b="1" dirty="0" smtClean="0"/>
              <a:t>(3.):</a:t>
            </a:r>
            <a:endParaRPr lang="hu-HU" dirty="0"/>
          </a:p>
        </p:txBody>
      </p:sp>
      <p:sp>
        <p:nvSpPr>
          <p:cNvPr id="25602" name="Tartalom helye 2"/>
          <p:cNvSpPr>
            <a:spLocks noGrp="1"/>
          </p:cNvSpPr>
          <p:nvPr>
            <p:ph idx="1"/>
          </p:nvPr>
        </p:nvSpPr>
        <p:spPr>
          <a:xfrm>
            <a:off x="468313" y="3068638"/>
            <a:ext cx="8229600" cy="2646362"/>
          </a:xfrm>
        </p:spPr>
        <p:txBody>
          <a:bodyPr/>
          <a:lstStyle/>
          <a:p>
            <a:pPr eaLnBrk="1" hangingPunct="1"/>
            <a:r>
              <a:rPr lang="hu-HU" smtClean="0"/>
              <a:t>Szervezeti adottságok</a:t>
            </a:r>
          </a:p>
          <a:p>
            <a:pPr lvl="1" eaLnBrk="1" hangingPunct="1"/>
            <a:r>
              <a:rPr lang="hu-HU" smtClean="0"/>
              <a:t>Vezetés</a:t>
            </a:r>
          </a:p>
          <a:p>
            <a:pPr lvl="1" eaLnBrk="1" hangingPunct="1"/>
            <a:r>
              <a:rPr lang="hu-HU" smtClean="0"/>
              <a:t>Stratégiai tervezés</a:t>
            </a:r>
          </a:p>
          <a:p>
            <a:pPr lvl="1" eaLnBrk="1" hangingPunct="1"/>
            <a:r>
              <a:rPr lang="hu-HU" smtClean="0"/>
              <a:t>Emberi erőforrások menedzselése</a:t>
            </a:r>
          </a:p>
          <a:p>
            <a:pPr eaLnBrk="1" hangingPunct="1"/>
            <a:r>
              <a:rPr lang="hu-HU" smtClean="0"/>
              <a:t>Egyéb dokumentumok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14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Pályázható tevékenységi formák:</a:t>
            </a:r>
            <a:br>
              <a:rPr lang="hu-HU" b="1" dirty="0" smtClean="0"/>
            </a:br>
            <a:r>
              <a:rPr lang="hu-HU" b="1" dirty="0" smtClean="0"/>
              <a:t>(min 60%)</a:t>
            </a:r>
            <a:endParaRPr lang="hu-HU" b="1" dirty="0"/>
          </a:p>
        </p:txBody>
      </p:sp>
      <p:sp>
        <p:nvSpPr>
          <p:cNvPr id="26626" name="Tartalom helye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725144"/>
          </a:xfrm>
        </p:spPr>
        <p:txBody>
          <a:bodyPr/>
          <a:lstStyle/>
          <a:p>
            <a:pPr eaLnBrk="1" hangingPunct="1"/>
            <a:r>
              <a:rPr lang="hu-HU" u="sng" dirty="0" smtClean="0"/>
              <a:t>Ismeretterjesztés </a:t>
            </a:r>
            <a:r>
              <a:rPr lang="hu-HU" dirty="0" smtClean="0"/>
              <a:t>(előadás, konferencia, tanácskozás),</a:t>
            </a:r>
            <a:endParaRPr lang="hu-HU" b="1" dirty="0" smtClean="0"/>
          </a:p>
          <a:p>
            <a:pPr eaLnBrk="1" hangingPunct="1"/>
            <a:r>
              <a:rPr lang="hu-HU" u="sng" dirty="0" smtClean="0"/>
              <a:t>Képzés </a:t>
            </a:r>
            <a:r>
              <a:rPr lang="hu-HU" dirty="0" smtClean="0"/>
              <a:t>(tanfolyam, </a:t>
            </a:r>
            <a:r>
              <a:rPr lang="hu-HU" dirty="0" err="1" smtClean="0"/>
              <a:t>workshop</a:t>
            </a:r>
            <a:r>
              <a:rPr lang="hu-HU" dirty="0" smtClean="0"/>
              <a:t>, tréning, felnőttképzés),</a:t>
            </a:r>
            <a:endParaRPr lang="hu-HU" b="1" dirty="0" smtClean="0"/>
          </a:p>
          <a:p>
            <a:pPr eaLnBrk="1" hangingPunct="1"/>
            <a:r>
              <a:rPr lang="hu-HU" u="sng" dirty="0" smtClean="0"/>
              <a:t>Kiállítás</a:t>
            </a:r>
            <a:r>
              <a:rPr lang="hu-HU" dirty="0" smtClean="0"/>
              <a:t> (műtárgy, árubemutató, helytörténeti, börze),</a:t>
            </a:r>
            <a:endParaRPr lang="hu-HU" b="1" dirty="0" smtClean="0"/>
          </a:p>
          <a:p>
            <a:pPr eaLnBrk="1" hangingPunct="1"/>
            <a:r>
              <a:rPr lang="hu-HU" u="sng" dirty="0" smtClean="0"/>
              <a:t>Közösségi szolgáltatás </a:t>
            </a:r>
            <a:r>
              <a:rPr lang="hu-HU" dirty="0" smtClean="0"/>
              <a:t>(információs </a:t>
            </a:r>
            <a:r>
              <a:rPr lang="hu-HU" dirty="0" err="1" smtClean="0"/>
              <a:t>tev</a:t>
            </a:r>
            <a:r>
              <a:rPr lang="hu-HU" dirty="0" smtClean="0"/>
              <a:t>., agora funkció, informatikai </a:t>
            </a:r>
            <a:r>
              <a:rPr lang="hu-HU" dirty="0" err="1" smtClean="0"/>
              <a:t>szolg</a:t>
            </a:r>
            <a:r>
              <a:rPr lang="hu-HU" dirty="0" smtClean="0"/>
              <a:t>., játszóház, gyermekfelügyelet),</a:t>
            </a:r>
            <a:endParaRPr lang="hu-HU" b="1" dirty="0" smtClean="0"/>
          </a:p>
          <a:p>
            <a:pPr eaLnBrk="1" hangingPunct="1"/>
            <a:r>
              <a:rPr lang="hu-HU" u="sng" dirty="0" smtClean="0"/>
              <a:t>Művelődő közösség </a:t>
            </a:r>
            <a:r>
              <a:rPr lang="hu-HU" dirty="0" smtClean="0"/>
              <a:t>(alkotó közösség, művészeti csoport, klub, szakkör, ) </a:t>
            </a:r>
            <a:endParaRPr lang="hu-HU" b="1" dirty="0" smtClean="0"/>
          </a:p>
          <a:p>
            <a:pPr eaLnBrk="1" hangingPunct="1"/>
            <a:r>
              <a:rPr lang="hu-HU" u="sng" dirty="0" smtClean="0"/>
              <a:t>Rendezvény </a:t>
            </a:r>
            <a:r>
              <a:rPr lang="hu-HU" dirty="0" smtClean="0"/>
              <a:t>(műsoros, közösségi, szórakoztató, stb.)</a:t>
            </a:r>
            <a:endParaRPr lang="hu-HU" b="1" dirty="0" smtClean="0"/>
          </a:p>
          <a:p>
            <a:pPr eaLnBrk="1" hangingPunct="1"/>
            <a:r>
              <a:rPr lang="hu-HU" u="sng" dirty="0" smtClean="0"/>
              <a:t>Tábor</a:t>
            </a:r>
            <a:r>
              <a:rPr lang="hu-HU" dirty="0" smtClean="0"/>
              <a:t> (szaktábor, üdülőtábor),</a:t>
            </a:r>
            <a:endParaRPr lang="hu-HU" b="1" dirty="0" smtClean="0"/>
          </a:p>
          <a:p>
            <a:pPr eaLnBrk="1" hangingPunct="1"/>
            <a:r>
              <a:rPr lang="hu-HU" u="sng" dirty="0" smtClean="0"/>
              <a:t>Származtatott szolgáltatás</a:t>
            </a:r>
            <a:r>
              <a:rPr lang="hu-HU" dirty="0" smtClean="0"/>
              <a:t> (terem, technika bérbeadás </a:t>
            </a:r>
            <a:endParaRPr lang="hu-HU" b="1" dirty="0" smtClean="0"/>
          </a:p>
          <a:p>
            <a:pPr eaLnBrk="1" hangingPunct="1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16287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Szervezeti adottságok:</a:t>
            </a:r>
            <a:br>
              <a:rPr lang="hu-HU" b="1" dirty="0" smtClean="0"/>
            </a:br>
            <a:r>
              <a:rPr lang="hu-HU" b="1" dirty="0" smtClean="0"/>
              <a:t>(min. 30%)</a:t>
            </a:r>
            <a:endParaRPr lang="hu-HU" b="1" dirty="0"/>
          </a:p>
        </p:txBody>
      </p:sp>
      <p:sp>
        <p:nvSpPr>
          <p:cNvPr id="27650" name="Tartalom helye 2"/>
          <p:cNvSpPr>
            <a:spLocks noGrp="1"/>
          </p:cNvSpPr>
          <p:nvPr>
            <p:ph idx="1"/>
          </p:nvPr>
        </p:nvSpPr>
        <p:spPr>
          <a:xfrm>
            <a:off x="468313" y="3500438"/>
            <a:ext cx="8289925" cy="2089150"/>
          </a:xfrm>
        </p:spPr>
        <p:txBody>
          <a:bodyPr/>
          <a:lstStyle/>
          <a:p>
            <a:pPr eaLnBrk="1" hangingPunct="1"/>
            <a:r>
              <a:rPr lang="hu-HU" smtClean="0"/>
              <a:t>Vezetés,</a:t>
            </a:r>
          </a:p>
          <a:p>
            <a:pPr eaLnBrk="1" hangingPunct="1"/>
            <a:r>
              <a:rPr lang="hu-HU" smtClean="0"/>
              <a:t>Stratégiai tervezés,</a:t>
            </a:r>
          </a:p>
          <a:p>
            <a:pPr eaLnBrk="1" hangingPunct="1"/>
            <a:r>
              <a:rPr lang="hu-HU" smtClean="0"/>
              <a:t>Emberi erőforrások menedzselése.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b="1" smtClean="0"/>
              <a:t>Az elbírálás szempontjai:</a:t>
            </a:r>
          </a:p>
        </p:txBody>
      </p:sp>
      <p:sp>
        <p:nvSpPr>
          <p:cNvPr id="28674" name="Tartalom helye 2"/>
          <p:cNvSpPr>
            <a:spLocks noGrp="1"/>
          </p:cNvSpPr>
          <p:nvPr>
            <p:ph idx="1"/>
          </p:nvPr>
        </p:nvSpPr>
        <p:spPr>
          <a:xfrm>
            <a:off x="468313" y="3068638"/>
            <a:ext cx="8229600" cy="2862262"/>
          </a:xfrm>
        </p:spPr>
        <p:txBody>
          <a:bodyPr/>
          <a:lstStyle/>
          <a:p>
            <a:pPr eaLnBrk="1" hangingPunct="1"/>
            <a:r>
              <a:rPr lang="hu-HU" smtClean="0"/>
              <a:t>a pályázati anyag határidőre történő beérkezése,</a:t>
            </a:r>
          </a:p>
          <a:p>
            <a:pPr eaLnBrk="1" hangingPunct="1"/>
            <a:r>
              <a:rPr lang="hu-HU" smtClean="0"/>
              <a:t>jogosultsági megfelelés,</a:t>
            </a:r>
          </a:p>
          <a:p>
            <a:pPr eaLnBrk="1" hangingPunct="1"/>
            <a:r>
              <a:rPr lang="hu-HU" smtClean="0"/>
              <a:t>formai megfelelés,</a:t>
            </a:r>
          </a:p>
          <a:p>
            <a:pPr eaLnBrk="1" hangingPunct="1"/>
            <a:r>
              <a:rPr lang="hu-HU" smtClean="0"/>
              <a:t>önértékelési követelmények teljesülése,</a:t>
            </a:r>
          </a:p>
          <a:p>
            <a:pPr eaLnBrk="1" hangingPunct="1"/>
            <a:r>
              <a:rPr lang="hu-HU" smtClean="0"/>
              <a:t>helyszíni szemle során megállapított eredmény.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title"/>
          </p:nvPr>
        </p:nvSpPr>
        <p:spPr>
          <a:xfrm>
            <a:off x="684213" y="1125538"/>
            <a:ext cx="8229600" cy="1143000"/>
          </a:xfrm>
        </p:spPr>
        <p:txBody>
          <a:bodyPr/>
          <a:lstStyle/>
          <a:p>
            <a:pPr algn="ctr" eaLnBrk="1" hangingPunct="1"/>
            <a:r>
              <a:rPr lang="hu-HU" b="1" smtClean="0"/>
              <a:t>Értékelés, döntés</a:t>
            </a:r>
          </a:p>
        </p:txBody>
      </p:sp>
      <p:sp>
        <p:nvSpPr>
          <p:cNvPr id="29698" name="Tartalom helye 2"/>
          <p:cNvSpPr>
            <a:spLocks noGrp="1"/>
          </p:cNvSpPr>
          <p:nvPr>
            <p:ph idx="1"/>
          </p:nvPr>
        </p:nvSpPr>
        <p:spPr>
          <a:xfrm>
            <a:off x="468313" y="3068638"/>
            <a:ext cx="8229600" cy="1873250"/>
          </a:xfrm>
        </p:spPr>
        <p:txBody>
          <a:bodyPr/>
          <a:lstStyle/>
          <a:p>
            <a:pPr eaLnBrk="1" hangingPunct="1"/>
            <a:r>
              <a:rPr lang="hu-HU" smtClean="0"/>
              <a:t>felkért szakértők  értékelő jelentése (november),</a:t>
            </a:r>
          </a:p>
          <a:p>
            <a:pPr eaLnBrk="1" hangingPunct="1"/>
            <a:r>
              <a:rPr lang="hu-HU" smtClean="0"/>
              <a:t>Szakmai Minősítő Testület  javaslata (december 15-ig),</a:t>
            </a:r>
          </a:p>
          <a:p>
            <a:pPr eaLnBrk="1" hangingPunct="1"/>
            <a:r>
              <a:rPr lang="hu-HU" smtClean="0"/>
              <a:t>miniszteri döntés,</a:t>
            </a:r>
          </a:p>
          <a:p>
            <a:pPr eaLnBrk="1" hangingPunct="1"/>
            <a:r>
              <a:rPr lang="hu-HU" smtClean="0"/>
              <a:t>Cím és Díj átadása  a Magyar Kultúra Napján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9" name="Picture 5" descr="minosites_2015_origi_v3k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60350"/>
            <a:ext cx="3803650" cy="6264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Mi a minőség?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89437"/>
          </a:xfrm>
        </p:spPr>
        <p:txBody>
          <a:bodyPr/>
          <a:lstStyle/>
          <a:p>
            <a:r>
              <a:rPr lang="hu-HU" dirty="0" smtClean="0"/>
              <a:t>A minőség egy </a:t>
            </a:r>
            <a:r>
              <a:rPr lang="hu-HU" dirty="0"/>
              <a:t>termék vagy szolgáltatás (illetve folyamat, rendszer vagy bármi más) megfelelősége </a:t>
            </a:r>
            <a:r>
              <a:rPr lang="hu-HU" dirty="0" smtClean="0"/>
              <a:t>szempontjainknak</a:t>
            </a:r>
            <a:r>
              <a:rPr lang="hu-HU" dirty="0"/>
              <a:t>.</a:t>
            </a:r>
            <a:endParaRPr lang="hu-HU" dirty="0" smtClean="0"/>
          </a:p>
          <a:p>
            <a:r>
              <a:rPr lang="hu-HU" dirty="0" smtClean="0"/>
              <a:t> A</a:t>
            </a:r>
            <a:r>
              <a:rPr lang="hu-HU" dirty="0"/>
              <a:t> minőség </a:t>
            </a:r>
            <a:r>
              <a:rPr lang="hu-HU" dirty="0" smtClean="0"/>
              <a:t>lényege:</a:t>
            </a:r>
            <a:endParaRPr lang="hu-HU" b="1" dirty="0"/>
          </a:p>
          <a:p>
            <a:pPr lvl="1"/>
            <a:r>
              <a:rPr lang="hu-HU" dirty="0"/>
              <a:t>az előírásoknak való megfelelés,</a:t>
            </a:r>
            <a:endParaRPr lang="hu-HU" b="1" dirty="0"/>
          </a:p>
          <a:p>
            <a:pPr lvl="1"/>
            <a:r>
              <a:rPr lang="hu-HU" dirty="0"/>
              <a:t>a használatra való alkalmasság,</a:t>
            </a:r>
            <a:endParaRPr lang="hu-HU" b="1" dirty="0"/>
          </a:p>
          <a:p>
            <a:pPr lvl="1"/>
            <a:r>
              <a:rPr lang="hu-HU" dirty="0" smtClean="0"/>
              <a:t>megfelelés </a:t>
            </a:r>
            <a:r>
              <a:rPr lang="hu-HU" dirty="0"/>
              <a:t>a vevő megnyilvánuló igényeinek,</a:t>
            </a:r>
            <a:endParaRPr lang="hu-HU" b="1" dirty="0"/>
          </a:p>
          <a:p>
            <a:pPr lvl="1"/>
            <a:r>
              <a:rPr lang="hu-HU" dirty="0"/>
              <a:t>megfelelés a vevő várható igényeinek.</a:t>
            </a:r>
            <a:endParaRPr lang="hu-HU" b="1" dirty="0"/>
          </a:p>
          <a:p>
            <a:r>
              <a:rPr lang="hu-HU" dirty="0"/>
              <a:t>N</a:t>
            </a:r>
            <a:r>
              <a:rPr lang="hu-HU" dirty="0" smtClean="0"/>
              <a:t>em </a:t>
            </a:r>
            <a:r>
              <a:rPr lang="hu-HU" dirty="0"/>
              <a:t>más, mint teljesíteni a vevői követelményeket és elérni a vevők megelégedettségét.</a:t>
            </a:r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56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ím 1"/>
          <p:cNvSpPr>
            <a:spLocks noGrp="1"/>
          </p:cNvSpPr>
          <p:nvPr>
            <p:ph type="title"/>
          </p:nvPr>
        </p:nvSpPr>
        <p:spPr>
          <a:xfrm>
            <a:off x="395288" y="1196975"/>
            <a:ext cx="8229600" cy="1143000"/>
          </a:xfrm>
        </p:spPr>
        <p:txBody>
          <a:bodyPr/>
          <a:lstStyle/>
          <a:p>
            <a:pPr algn="ctr" eaLnBrk="1" hangingPunct="1"/>
            <a:r>
              <a:rPr lang="hu-HU" b="1" smtClean="0"/>
              <a:t>A Cím visszavonása</a:t>
            </a:r>
          </a:p>
        </p:txBody>
      </p:sp>
      <p:sp>
        <p:nvSpPr>
          <p:cNvPr id="30722" name="Tartalom helye 2"/>
          <p:cNvSpPr>
            <a:spLocks noGrp="1"/>
          </p:cNvSpPr>
          <p:nvPr>
            <p:ph idx="1"/>
          </p:nvPr>
        </p:nvSpPr>
        <p:spPr>
          <a:xfrm>
            <a:off x="323850" y="2924175"/>
            <a:ext cx="8229600" cy="2214563"/>
          </a:xfrm>
        </p:spPr>
        <p:txBody>
          <a:bodyPr/>
          <a:lstStyle/>
          <a:p>
            <a:pPr eaLnBrk="1" hangingPunct="1"/>
            <a:r>
              <a:rPr lang="hu-HU" smtClean="0"/>
              <a:t>szúrópróba szerű helyszíni ellenőrzés negatív eredménye esetén,</a:t>
            </a:r>
          </a:p>
          <a:p>
            <a:pPr eaLnBrk="1" hangingPunct="1"/>
            <a:r>
              <a:rPr lang="hu-HU" smtClean="0"/>
              <a:t>SzMT javaslata alapján,</a:t>
            </a:r>
          </a:p>
          <a:p>
            <a:pPr eaLnBrk="1" hangingPunct="1"/>
            <a:r>
              <a:rPr lang="hu-HU" smtClean="0"/>
              <a:t>miniszteri döntés.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dirty="0" smtClean="0"/>
              <a:t>„Közművelődési Minőség Díj”</a:t>
            </a:r>
          </a:p>
        </p:txBody>
      </p:sp>
      <p:sp>
        <p:nvSpPr>
          <p:cNvPr id="31746" name="Tartalom helye 2"/>
          <p:cNvSpPr>
            <a:spLocks noGrp="1"/>
          </p:cNvSpPr>
          <p:nvPr>
            <p:ph idx="1"/>
          </p:nvPr>
        </p:nvSpPr>
        <p:spPr>
          <a:xfrm>
            <a:off x="323850" y="2349500"/>
            <a:ext cx="8229600" cy="3006725"/>
          </a:xfrm>
        </p:spPr>
        <p:txBody>
          <a:bodyPr/>
          <a:lstStyle/>
          <a:p>
            <a:pPr eaLnBrk="1" hangingPunct="1"/>
            <a:r>
              <a:rPr lang="hu-HU" dirty="0" smtClean="0"/>
              <a:t>a minőségfejlesztésben kiemelkedő teljesítményt nyújtó közművelődési intézménynek adományozható, amely rendelkezik a „Minősített Közművelődési Intézmény Címmel”,</a:t>
            </a:r>
          </a:p>
          <a:p>
            <a:pPr eaLnBrk="1" hangingPunct="1"/>
            <a:r>
              <a:rPr lang="hu-HU" dirty="0" smtClean="0"/>
              <a:t>folyamatosan értékeli és fejleszti minőségbiztosítási tevékenységét,</a:t>
            </a:r>
          </a:p>
          <a:p>
            <a:pPr eaLnBrk="1" hangingPunct="1"/>
            <a:r>
              <a:rPr lang="hu-HU" dirty="0" smtClean="0"/>
              <a:t>évente egy intézménynek adományozható,</a:t>
            </a:r>
          </a:p>
          <a:p>
            <a:pPr eaLnBrk="1" hangingPunct="1"/>
            <a:r>
              <a:rPr lang="hu-HU" dirty="0" smtClean="0"/>
              <a:t>elnyerésére a EMMI ír ki pályázatot,</a:t>
            </a:r>
          </a:p>
          <a:p>
            <a:pPr eaLnBrk="1" hangingPunct="1"/>
            <a:r>
              <a:rPr lang="hu-HU" dirty="0" smtClean="0"/>
              <a:t>a Díj vissza nem vonható.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marL="0" indent="0" algn="ctr">
              <a:buNone/>
            </a:pP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Pavlovics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Attila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igazgatóhelyettes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Pécsi Kulturális Központ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Apáczai Művelődési Ház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2017. 10. 05.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71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b="1" smtClean="0"/>
              <a:t>Minőségfejlesztés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4389438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Kulcsfogalmak:</a:t>
            </a:r>
          </a:p>
          <a:p>
            <a:pPr lvl="1" eaLnBrk="1" hangingPunct="1">
              <a:defRPr/>
            </a:pPr>
            <a:r>
              <a:rPr lang="hu-HU" dirty="0" smtClean="0"/>
              <a:t>tervszerűség,</a:t>
            </a:r>
          </a:p>
          <a:p>
            <a:pPr lvl="1" eaLnBrk="1" hangingPunct="1">
              <a:defRPr/>
            </a:pPr>
            <a:r>
              <a:rPr lang="hu-HU" dirty="0" smtClean="0"/>
              <a:t>hatékonyság,</a:t>
            </a:r>
          </a:p>
          <a:p>
            <a:pPr lvl="1" eaLnBrk="1" hangingPunct="1">
              <a:defRPr/>
            </a:pPr>
            <a:r>
              <a:rPr lang="hu-HU" dirty="0" smtClean="0"/>
              <a:t>mérhetőség,</a:t>
            </a:r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endParaRPr lang="hu-HU" dirty="0" smtClean="0"/>
          </a:p>
          <a:p>
            <a:pPr eaLnBrk="1" hangingPunct="1">
              <a:defRPr/>
            </a:pPr>
            <a:r>
              <a:rPr lang="hu-HU" dirty="0" smtClean="0"/>
              <a:t>Igényként merül fel:</a:t>
            </a:r>
          </a:p>
          <a:p>
            <a:pPr lvl="1" eaLnBrk="1" hangingPunct="1">
              <a:defRPr/>
            </a:pPr>
            <a:r>
              <a:rPr lang="hu-HU" dirty="0" smtClean="0"/>
              <a:t>végzett tevékenységek eredményének számszerűsítése,</a:t>
            </a:r>
          </a:p>
          <a:p>
            <a:pPr lvl="1" eaLnBrk="1" hangingPunct="1">
              <a:defRPr/>
            </a:pPr>
            <a:r>
              <a:rPr lang="hu-HU" dirty="0"/>
              <a:t>i</a:t>
            </a:r>
            <a:r>
              <a:rPr lang="hu-HU" dirty="0" smtClean="0"/>
              <a:t>ndikátorok (mutatók) használata,</a:t>
            </a:r>
          </a:p>
          <a:p>
            <a:pPr lvl="1" eaLnBrk="1" hangingPunct="1">
              <a:defRPr/>
            </a:pPr>
            <a:r>
              <a:rPr lang="hu-HU" dirty="0" smtClean="0"/>
              <a:t>befogadókra, használókra gyakorolt hatás vizsgálata, elemzése.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750" y="14128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A minőségfejlesztés célja:</a:t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18434" name="Tartalom helye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087812"/>
          </a:xfrm>
        </p:spPr>
        <p:txBody>
          <a:bodyPr/>
          <a:lstStyle/>
          <a:p>
            <a:pPr eaLnBrk="1" hangingPunct="1"/>
            <a:endParaRPr lang="hu-HU" smtClean="0"/>
          </a:p>
          <a:p>
            <a:pPr eaLnBrk="1" hangingPunct="1"/>
            <a:r>
              <a:rPr lang="hu-HU" smtClean="0"/>
              <a:t>Maga a minőség:</a:t>
            </a:r>
          </a:p>
          <a:p>
            <a:pPr lvl="1" eaLnBrk="1" hangingPunct="1"/>
            <a:r>
              <a:rPr lang="hu-HU" smtClean="0"/>
              <a:t> a szakmai kihívásoknak való megfelelés,</a:t>
            </a:r>
          </a:p>
          <a:p>
            <a:pPr lvl="1" eaLnBrk="1" hangingPunct="1"/>
            <a:r>
              <a:rPr lang="hu-HU" smtClean="0"/>
              <a:t>az alapító okiratban, alapszabályban meghatározott feladatok minél hatékonyabb megvalósítása,</a:t>
            </a:r>
          </a:p>
          <a:p>
            <a:pPr lvl="1" eaLnBrk="1" hangingPunct="1"/>
            <a:r>
              <a:rPr lang="hu-HU" smtClean="0"/>
              <a:t>a vállalt tevékenység színvonalasabb ellátása.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428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Miért szükséges a minőségfejlesztés?</a:t>
            </a:r>
            <a:endParaRPr lang="hu-HU" b="1" dirty="0"/>
          </a:p>
        </p:txBody>
      </p:sp>
      <p:sp>
        <p:nvSpPr>
          <p:cNvPr id="19458" name="Tartalom helye 2"/>
          <p:cNvSpPr>
            <a:spLocks noGrp="1"/>
          </p:cNvSpPr>
          <p:nvPr>
            <p:ph idx="1"/>
          </p:nvPr>
        </p:nvSpPr>
        <p:spPr>
          <a:xfrm>
            <a:off x="395288" y="2781300"/>
            <a:ext cx="8229600" cy="3221038"/>
          </a:xfrm>
        </p:spPr>
        <p:txBody>
          <a:bodyPr/>
          <a:lstStyle/>
          <a:p>
            <a:pPr eaLnBrk="1" hangingPunct="1"/>
            <a:r>
              <a:rPr lang="hu-HU" smtClean="0"/>
              <a:t>Több munkát, nagyobb fegyelmet igényel, </a:t>
            </a:r>
            <a:r>
              <a:rPr lang="hu-HU" b="1" smtClean="0">
                <a:sym typeface="Wingdings" pitchFamily="2" charset="2"/>
              </a:rPr>
              <a:t> </a:t>
            </a:r>
          </a:p>
          <a:p>
            <a:pPr eaLnBrk="1" hangingPunct="1"/>
            <a:r>
              <a:rPr lang="hu-HU" smtClean="0">
                <a:sym typeface="Wingdings" pitchFamily="2" charset="2"/>
              </a:rPr>
              <a:t>Első látásra bonyolult rendszer, </a:t>
            </a:r>
            <a:r>
              <a:rPr lang="hu-HU" b="1" smtClean="0">
                <a:sym typeface="Wingdings" pitchFamily="2" charset="2"/>
              </a:rPr>
              <a:t> </a:t>
            </a:r>
            <a:endParaRPr lang="hu-HU" b="1" smtClean="0"/>
          </a:p>
          <a:p>
            <a:pPr eaLnBrk="1" hangingPunct="1"/>
            <a:r>
              <a:rPr lang="hu-HU" smtClean="0"/>
              <a:t>A befektetés megtérül:</a:t>
            </a:r>
          </a:p>
          <a:p>
            <a:pPr lvl="1" eaLnBrk="1" hangingPunct="1"/>
            <a:r>
              <a:rPr lang="hu-HU" smtClean="0"/>
              <a:t>a szakmai munka hatékonyabbá válik,</a:t>
            </a:r>
            <a:r>
              <a:rPr lang="hu-HU" b="1" smtClean="0">
                <a:solidFill>
                  <a:srgbClr val="FF0000"/>
                </a:solidFill>
                <a:sym typeface="Wingdings" pitchFamily="2" charset="2"/>
              </a:rPr>
              <a:t> </a:t>
            </a:r>
            <a:endParaRPr lang="hu-HU" b="1" smtClean="0"/>
          </a:p>
          <a:p>
            <a:pPr lvl="1" eaLnBrk="1" hangingPunct="1"/>
            <a:r>
              <a:rPr lang="hu-HU" smtClean="0"/>
              <a:t>a partnerek elégedettebbek lesznek,</a:t>
            </a:r>
            <a:r>
              <a:rPr lang="hu-HU" b="1" smtClean="0">
                <a:solidFill>
                  <a:srgbClr val="FF0000"/>
                </a:solidFill>
                <a:sym typeface="Wingdings" pitchFamily="2" charset="2"/>
              </a:rPr>
              <a:t> </a:t>
            </a:r>
            <a:endParaRPr lang="hu-HU" b="1" smtClean="0"/>
          </a:p>
          <a:p>
            <a:pPr lvl="1" eaLnBrk="1" hangingPunct="1"/>
            <a:r>
              <a:rPr lang="hu-HU" smtClean="0"/>
              <a:t>a gazdasági mutatók (látogatószám, bevétel, jegyeladás, stb.) pozitív irányba változnak.</a:t>
            </a:r>
            <a:r>
              <a:rPr lang="hu-HU" smtClean="0">
                <a:sym typeface="Wingdings" pitchFamily="2" charset="2"/>
              </a:rPr>
              <a:t> </a:t>
            </a:r>
            <a:r>
              <a:rPr lang="hu-HU" b="1" smtClean="0">
                <a:solidFill>
                  <a:srgbClr val="FF0000"/>
                </a:solidFill>
                <a:sym typeface="Wingdings" pitchFamily="2" charset="2"/>
              </a:rPr>
              <a:t> </a:t>
            </a:r>
            <a:r>
              <a:rPr lang="hu-HU" smtClean="0"/>
              <a:t>	</a:t>
            </a:r>
          </a:p>
          <a:p>
            <a:pPr lvl="1" eaLnBrk="1" hangingPunct="1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ím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pPr algn="ctr" eaLnBrk="1" hangingPunct="1"/>
            <a:r>
              <a:rPr lang="hu-HU" b="1" smtClean="0"/>
              <a:t>A PDCA ciklus alkalmazása</a:t>
            </a:r>
          </a:p>
        </p:txBody>
      </p:sp>
      <p:sp>
        <p:nvSpPr>
          <p:cNvPr id="20482" name="Tartalom helye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389437"/>
          </a:xfrm>
        </p:spPr>
        <p:txBody>
          <a:bodyPr/>
          <a:lstStyle/>
          <a:p>
            <a:pPr eaLnBrk="1" hangingPunct="1"/>
            <a:r>
              <a:rPr lang="hu-HU" b="1" u="sng" dirty="0" err="1" smtClean="0"/>
              <a:t>P</a:t>
            </a:r>
            <a:r>
              <a:rPr lang="hu-HU" u="sng" dirty="0" err="1" smtClean="0"/>
              <a:t>lan</a:t>
            </a:r>
            <a:r>
              <a:rPr lang="hu-HU" u="sng" dirty="0" smtClean="0"/>
              <a:t> – Tervezés</a:t>
            </a:r>
          </a:p>
          <a:p>
            <a:pPr lvl="1" eaLnBrk="1" hangingPunct="1"/>
            <a:r>
              <a:rPr lang="hu-HU" dirty="0" smtClean="0"/>
              <a:t>Felismerni a lehetőségeket és megtervezni a változásokat.</a:t>
            </a:r>
          </a:p>
          <a:p>
            <a:pPr eaLnBrk="1" hangingPunct="1"/>
            <a:r>
              <a:rPr lang="hu-HU" b="1" u="sng" dirty="0" err="1" smtClean="0"/>
              <a:t>D</a:t>
            </a:r>
            <a:r>
              <a:rPr lang="hu-HU" u="sng" dirty="0" err="1" smtClean="0"/>
              <a:t>o</a:t>
            </a:r>
            <a:r>
              <a:rPr lang="hu-HU" u="sng" dirty="0" smtClean="0"/>
              <a:t> – Végrehajtás</a:t>
            </a:r>
          </a:p>
          <a:p>
            <a:pPr lvl="1" eaLnBrk="1" hangingPunct="1"/>
            <a:r>
              <a:rPr lang="hu-HU" dirty="0" smtClean="0"/>
              <a:t>Változások bevezetése, végrehajtása.</a:t>
            </a:r>
          </a:p>
          <a:p>
            <a:pPr eaLnBrk="1" hangingPunct="1"/>
            <a:r>
              <a:rPr lang="hu-HU" b="1" u="sng" dirty="0" err="1" smtClean="0"/>
              <a:t>C</a:t>
            </a:r>
            <a:r>
              <a:rPr lang="hu-HU" u="sng" dirty="0" err="1" smtClean="0"/>
              <a:t>heck</a:t>
            </a:r>
            <a:r>
              <a:rPr lang="hu-HU" u="sng" dirty="0" smtClean="0"/>
              <a:t> –Ellenőrzés</a:t>
            </a:r>
          </a:p>
          <a:p>
            <a:pPr lvl="1" eaLnBrk="1" hangingPunct="1"/>
            <a:r>
              <a:rPr lang="hu-HU" dirty="0" smtClean="0"/>
              <a:t>A változások elemzése, ellenőrzése, következtetések levonása.</a:t>
            </a:r>
          </a:p>
          <a:p>
            <a:pPr eaLnBrk="1" hangingPunct="1"/>
            <a:r>
              <a:rPr lang="hu-HU" b="1" u="sng" dirty="0" err="1" smtClean="0"/>
              <a:t>A</a:t>
            </a:r>
            <a:r>
              <a:rPr lang="hu-HU" u="sng" dirty="0" err="1" smtClean="0"/>
              <a:t>ct</a:t>
            </a:r>
            <a:r>
              <a:rPr lang="hu-HU" u="sng" dirty="0" smtClean="0"/>
              <a:t> – Beavatkozás</a:t>
            </a:r>
          </a:p>
          <a:p>
            <a:pPr lvl="1" eaLnBrk="1" hangingPunct="1"/>
            <a:r>
              <a:rPr lang="hu-HU" dirty="0" smtClean="0"/>
              <a:t>Sikertelen változtatás esetén újabb tervezési fázis, újabb körfolyamat,</a:t>
            </a:r>
          </a:p>
          <a:p>
            <a:pPr lvl="1" eaLnBrk="1" hangingPunct="1"/>
            <a:r>
              <a:rPr lang="hu-HU" dirty="0" smtClean="0"/>
              <a:t>Sikeres tevékenység esetén magasabb szintről indul újra a folyamat,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04864"/>
            <a:ext cx="1944216" cy="185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 „Minősített Közművelődési Intézmény Cím”</a:t>
            </a:r>
            <a:endParaRPr lang="hu-HU" b="1" dirty="0"/>
          </a:p>
        </p:txBody>
      </p:sp>
      <p:sp>
        <p:nvSpPr>
          <p:cNvPr id="21506" name="Tartalom helye 2"/>
          <p:cNvSpPr>
            <a:spLocks noGrp="1"/>
          </p:cNvSpPr>
          <p:nvPr>
            <p:ph idx="1"/>
          </p:nvPr>
        </p:nvSpPr>
        <p:spPr>
          <a:xfrm>
            <a:off x="468313" y="2708275"/>
            <a:ext cx="8229600" cy="3582988"/>
          </a:xfrm>
        </p:spPr>
        <p:txBody>
          <a:bodyPr/>
          <a:lstStyle/>
          <a:p>
            <a:pPr eaLnBrk="1" hangingPunct="1"/>
            <a:r>
              <a:rPr lang="hu-HU" smtClean="0"/>
              <a:t>a minőségfejlesztésben kiemelkedő teljesítményt nyújtó közművelődési intézményeknek adományozható (10/2010.(III.11.)OKM rend.)</a:t>
            </a:r>
          </a:p>
          <a:p>
            <a:pPr eaLnBrk="1" hangingPunct="1"/>
            <a:r>
              <a:rPr lang="hu-HU" smtClean="0"/>
              <a:t>3 évre szól,</a:t>
            </a:r>
          </a:p>
          <a:p>
            <a:pPr eaLnBrk="1" hangingPunct="1"/>
            <a:r>
              <a:rPr lang="hu-HU" smtClean="0"/>
              <a:t>elnyerésére a EMMI ír ki pályázatot,</a:t>
            </a:r>
          </a:p>
          <a:p>
            <a:pPr eaLnBrk="1" hangingPunct="1"/>
            <a:r>
              <a:rPr lang="hu-HU" smtClean="0"/>
              <a:t>az 1997. évi CXL tv. hatálya alá tartozó bármely közművelődési feladatot ellátó intézmény pályázhat.</a:t>
            </a:r>
          </a:p>
        </p:txBody>
      </p:sp>
      <p:pic>
        <p:nvPicPr>
          <p:cNvPr id="21507" name="Picture 4" descr="minkozdi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3284538"/>
            <a:ext cx="13176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ím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1143000"/>
          </a:xfrm>
        </p:spPr>
        <p:txBody>
          <a:bodyPr/>
          <a:lstStyle/>
          <a:p>
            <a:pPr algn="ctr" eaLnBrk="1" hangingPunct="1"/>
            <a:r>
              <a:rPr lang="hu-HU" b="1" smtClean="0"/>
              <a:t>A pályázat benyújtása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924944"/>
            <a:ext cx="8229600" cy="3024336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a</a:t>
            </a:r>
            <a:r>
              <a:rPr lang="hu-HU" dirty="0" smtClean="0"/>
              <a:t>z NMI honlapjára online feltöltéssel (szeptember 15.),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nyomtatott formában, postai úton kell benyújtani,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feltételek: </a:t>
            </a:r>
          </a:p>
          <a:p>
            <a:pPr lvl="5">
              <a:defRPr/>
            </a:pPr>
            <a:r>
              <a:rPr lang="hu-HU" sz="2600" dirty="0"/>
              <a:t>e</a:t>
            </a:r>
            <a:r>
              <a:rPr lang="hu-HU" sz="2600" dirty="0" smtClean="0"/>
              <a:t>lőjelentkezési lap kitöltése (pályázat megjelenése után 30 napon belül),</a:t>
            </a:r>
          </a:p>
          <a:p>
            <a:pPr lvl="5">
              <a:defRPr/>
            </a:pPr>
            <a:r>
              <a:rPr lang="hu-HU" sz="2600" dirty="0"/>
              <a:t>e</a:t>
            </a:r>
            <a:r>
              <a:rPr lang="hu-HU" sz="2600" dirty="0" smtClean="0"/>
              <a:t>ljárási díj befizetése (100.000Ft)</a:t>
            </a:r>
            <a:endParaRPr lang="hu-H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1525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A pályázat tartalmi, formai követelményei (1.):</a:t>
            </a:r>
            <a:endParaRPr lang="hu-HU" b="1" dirty="0"/>
          </a:p>
        </p:txBody>
      </p:sp>
      <p:sp>
        <p:nvSpPr>
          <p:cNvPr id="23554" name="Tartalom helye 2"/>
          <p:cNvSpPr>
            <a:spLocks noGrp="1"/>
          </p:cNvSpPr>
          <p:nvPr>
            <p:ph idx="1"/>
          </p:nvPr>
        </p:nvSpPr>
        <p:spPr>
          <a:xfrm>
            <a:off x="539750" y="2565400"/>
            <a:ext cx="8229600" cy="4024313"/>
          </a:xfrm>
        </p:spPr>
        <p:txBody>
          <a:bodyPr/>
          <a:lstStyle/>
          <a:p>
            <a:pPr eaLnBrk="1" hangingPunct="1"/>
            <a:r>
              <a:rPr lang="hu-HU" smtClean="0"/>
              <a:t>Címlap,</a:t>
            </a:r>
          </a:p>
          <a:p>
            <a:pPr eaLnBrk="1" hangingPunct="1"/>
            <a:r>
              <a:rPr lang="hu-HU" smtClean="0"/>
              <a:t>Tartalomjegyzék,</a:t>
            </a:r>
          </a:p>
          <a:p>
            <a:pPr eaLnBrk="1" hangingPunct="1"/>
            <a:r>
              <a:rPr lang="hu-HU" smtClean="0"/>
              <a:t>Jelentkezési lap,</a:t>
            </a:r>
          </a:p>
          <a:p>
            <a:pPr eaLnBrk="1" hangingPunct="1"/>
            <a:r>
              <a:rPr lang="hu-HU" smtClean="0"/>
              <a:t>Az intézmény bemutatása,</a:t>
            </a:r>
          </a:p>
          <a:p>
            <a:pPr lvl="1" eaLnBrk="1" hangingPunct="1"/>
            <a:r>
              <a:rPr lang="hu-HU" smtClean="0"/>
              <a:t>tevékenységi formák és tartalmak mátrixa</a:t>
            </a:r>
          </a:p>
          <a:p>
            <a:pPr lvl="1" eaLnBrk="1" hangingPunct="1"/>
            <a:r>
              <a:rPr lang="hu-HU" smtClean="0"/>
              <a:t>szöveges bemutatás</a:t>
            </a:r>
          </a:p>
          <a:p>
            <a:pPr eaLnBrk="1" hangingPunct="1"/>
            <a:r>
              <a:rPr lang="hu-HU" smtClean="0"/>
              <a:t>Önértékelési dokumentumok, fontosabb jogszabályok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834</Words>
  <Application>Microsoft Office PowerPoint</Application>
  <PresentationFormat>Diavetítés a képernyőre (4:3 oldalarány)</PresentationFormat>
  <Paragraphs>140</Paragraphs>
  <Slides>22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Áramlás</vt:lpstr>
      <vt:lpstr>Minőség a közművelődésben</vt:lpstr>
      <vt:lpstr>Mi a minőség?</vt:lpstr>
      <vt:lpstr>Minőségfejlesztés</vt:lpstr>
      <vt:lpstr> A minőségfejlesztés célja: </vt:lpstr>
      <vt:lpstr>Miért szükséges a minőségfejlesztés?</vt:lpstr>
      <vt:lpstr>A PDCA ciklus alkalmazása</vt:lpstr>
      <vt:lpstr> „Minősített Közművelődési Intézmény Cím”</vt:lpstr>
      <vt:lpstr>A pályázat benyújtása</vt:lpstr>
      <vt:lpstr>A pályázat tartalmi, formai követelményei (1.):</vt:lpstr>
      <vt:lpstr>A pályázat tartalmi, formai követelményei (2.):</vt:lpstr>
      <vt:lpstr>Partnerközpontúság</vt:lpstr>
      <vt:lpstr>Tanulás, benchmarking</vt:lpstr>
      <vt:lpstr>Folyamatos fejlesztés</vt:lpstr>
      <vt:lpstr>A pályázat tartalmi, formai követelményei (3.):</vt:lpstr>
      <vt:lpstr>Pályázható tevékenységi formák: (min 60%)</vt:lpstr>
      <vt:lpstr>Szervezeti adottságok: (min. 30%)</vt:lpstr>
      <vt:lpstr>Az elbírálás szempontjai:</vt:lpstr>
      <vt:lpstr>Értékelés, döntés</vt:lpstr>
      <vt:lpstr>PowerPoint bemutató</vt:lpstr>
      <vt:lpstr>A Cím visszavonása</vt:lpstr>
      <vt:lpstr>„Közművelődési Minőség Díj”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Közművelődés és minőség</dc:title>
  <dc:creator>user</dc:creator>
  <cp:lastModifiedBy>pavlovics</cp:lastModifiedBy>
  <cp:revision>72</cp:revision>
  <cp:lastPrinted>2016-04-26T14:07:41Z</cp:lastPrinted>
  <dcterms:created xsi:type="dcterms:W3CDTF">2016-04-21T13:00:55Z</dcterms:created>
  <dcterms:modified xsi:type="dcterms:W3CDTF">2017-10-04T12:30:16Z</dcterms:modified>
</cp:coreProperties>
</file>